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73" r:id="rId16"/>
    <p:sldId id="271" r:id="rId17"/>
    <p:sldId id="274" r:id="rId18"/>
    <p:sldId id="266" r:id="rId19"/>
    <p:sldId id="26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jQTqSdSmrR0RF4tDoK4WpEF5AB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4D769E-CE74-49E0-9A3D-330B8C82BE5A}">
  <a:tblStyle styleId="{E34D769E-CE74-49E0-9A3D-330B8C82BE5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9"/>
          </a:solidFill>
        </a:fill>
      </a:tcStyle>
    </a:wholeTbl>
    <a:band1H>
      <a:tcTxStyle b="off" i="off"/>
      <a:tcStyle>
        <a:tcBdr/>
        <a:fill>
          <a:solidFill>
            <a:srgbClr val="CDCBD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CBD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/>
    <p:restoredTop sz="94660"/>
  </p:normalViewPr>
  <p:slideViewPr>
    <p:cSldViewPr snapToGrid="0">
      <p:cViewPr varScale="1">
        <p:scale>
          <a:sx n="100" d="100"/>
          <a:sy n="100" d="100"/>
        </p:scale>
        <p:origin x="69" y="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2141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2569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88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880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860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7987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" name="Google Shape;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66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763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3713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0822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06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731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" name="Google Shape;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563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701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76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47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41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285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3361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8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ctrTitle"/>
          </p:nvPr>
        </p:nvSpPr>
        <p:spPr>
          <a:xfrm>
            <a:off x="429713" y="969264"/>
            <a:ext cx="6857107" cy="361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99"/>
              <a:buFont typeface="Georgia"/>
              <a:buNone/>
              <a:defRPr sz="5599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107" cy="11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3">
  <p:cSld name="Section Break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69" cy="343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99"/>
              <a:buFont typeface="Georgia"/>
              <a:buNone/>
              <a:defRPr sz="3799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69" cy="105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50"/>
              <a:buNone/>
              <a:defRPr sz="21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image">
  <p:cSld name="Title, content and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427877" y="1171223"/>
            <a:ext cx="5243522" cy="17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26720" y="3262489"/>
            <a:ext cx="5244679" cy="258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6730124" y="304801"/>
            <a:ext cx="5220608" cy="55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9"/>
          <p:cNvSpPr>
            <a:spLocks noGrp="1"/>
          </p:cNvSpPr>
          <p:nvPr>
            <p:ph type="pic" idx="2"/>
          </p:nvPr>
        </p:nvSpPr>
        <p:spPr>
          <a:xfrm>
            <a:off x="31" y="0"/>
            <a:ext cx="12191937" cy="602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1"/>
          </p:nvPr>
        </p:nvSpPr>
        <p:spPr>
          <a:xfrm>
            <a:off x="1193168" y="421048"/>
            <a:ext cx="9805663" cy="334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24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24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24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24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24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2"/>
          </p:nvPr>
        </p:nvSpPr>
        <p:spPr>
          <a:xfrm>
            <a:off x="1192482" y="4441096"/>
            <a:ext cx="9807035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—"/>
              <a:defRPr sz="1600" b="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11338560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107" cy="361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99"/>
              <a:buFont typeface="Georgia"/>
              <a:buNone/>
              <a:defRPr sz="5599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107" cy="11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107" cy="361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99"/>
              <a:buFont typeface="Georgia"/>
              <a:buNone/>
              <a:defRPr sz="5599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107" cy="11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ts val="2649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>
  <p:cSld name="Title and 2 conten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5485686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2"/>
          </p:nvPr>
        </p:nvSpPr>
        <p:spPr>
          <a:xfrm>
            <a:off x="6278437" y="1600203"/>
            <a:ext cx="5485686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69" cy="343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99"/>
              <a:buFont typeface="Georgia"/>
              <a:buNone/>
              <a:defRPr sz="3799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69" cy="105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50"/>
              <a:buNone/>
              <a:defRPr sz="21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Section Break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69" cy="343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99"/>
              <a:buFont typeface="Georgia"/>
              <a:buNone/>
              <a:defRPr sz="3799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69" cy="105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50"/>
              <a:buNone/>
              <a:defRPr sz="21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None/>
              <a:defRPr sz="18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49"/>
              <a:buFont typeface="Georgia"/>
              <a:buNone/>
              <a:defRPr sz="3749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11338560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6811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6811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6811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6811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649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5893426" y="6467811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74">
          <p15:clr>
            <a:srgbClr val="F26B43"/>
          </p15:clr>
        </p15:guide>
        <p15:guide id="2" pos="539">
          <p15:clr>
            <a:srgbClr val="F26B43"/>
          </p15:clr>
        </p15:guide>
        <p15:guide id="3" pos="148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6.jp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usrides.c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29713" y="969264"/>
            <a:ext cx="8061144" cy="361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Georgia"/>
              <a:buNone/>
            </a:pPr>
            <a:r>
              <a:rPr lang="en-US" dirty="0"/>
              <a:t>CSPS Digital Academy</a:t>
            </a:r>
            <a:br>
              <a:rPr lang="en-US" dirty="0"/>
            </a:br>
            <a:r>
              <a:rPr lang="en-US" dirty="0"/>
              <a:t>Version </a:t>
            </a:r>
            <a:r>
              <a:rPr lang="en-US" dirty="0" smtClean="0"/>
              <a:t>1.0 </a:t>
            </a:r>
            <a:r>
              <a:rPr lang="en-US" dirty="0"/>
              <a:t>to </a:t>
            </a:r>
            <a:r>
              <a:rPr lang="en-US" dirty="0" smtClean="0"/>
              <a:t>2.0</a:t>
            </a:r>
            <a:endParaRPr dirty="0"/>
          </a:p>
        </p:txBody>
      </p:sp>
      <p:sp>
        <p:nvSpPr>
          <p:cNvPr id="3" name="Google Shape;59;p1"/>
          <p:cNvSpPr txBox="1">
            <a:spLocks/>
          </p:cNvSpPr>
          <p:nvPr/>
        </p:nvSpPr>
        <p:spPr>
          <a:xfrm>
            <a:off x="429713" y="4380686"/>
            <a:ext cx="11401731" cy="8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99"/>
              <a:buFont typeface="Georgia"/>
              <a:buNone/>
              <a:defRPr sz="5599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500"/>
            </a:pPr>
            <a:r>
              <a:rPr lang="en-US" sz="3600" dirty="0" smtClean="0">
                <a:solidFill>
                  <a:schemeClr val="accent3"/>
                </a:solidFill>
              </a:rPr>
              <a:t>Updates and Next Steps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Assessment in short</a:t>
            </a:r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body" idx="1"/>
          </p:nvPr>
        </p:nvSpPr>
        <p:spPr>
          <a:xfrm>
            <a:off x="1041400" y="1938385"/>
            <a:ext cx="10541000" cy="453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dirty="0"/>
              <a:t>We think the prototype Premium/Leadership/Practicum model is:</a:t>
            </a:r>
            <a:endParaRPr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dirty="0"/>
              <a:t>on the right track with a focus on hands-on </a:t>
            </a:r>
            <a:r>
              <a:rPr lang="en-US" sz="2000" b="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learning</a:t>
            </a:r>
            <a:endParaRPr sz="2000" b="0"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0" dirty="0"/>
              <a:t>on the right track in being centered on real GC problems and context </a:t>
            </a:r>
            <a:endParaRPr sz="2000" b="0"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dirty="0"/>
              <a:t>too rigid in its current format to meet departments’ many and multi-faceted needs</a:t>
            </a:r>
            <a:endParaRPr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dirty="0"/>
              <a:t>too rigid in its selection process</a:t>
            </a:r>
            <a:endParaRPr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dirty="0"/>
              <a:t>too hard to scale to both volume and geography</a:t>
            </a:r>
            <a:endParaRPr dirty="0"/>
          </a:p>
          <a:p>
            <a:pPr marL="345017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dirty="0"/>
              <a:t>likely to make pockets of knowledge and skills within organizations without the supporting organizational support </a:t>
            </a:r>
            <a:endParaRPr sz="2000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0" dirty="0" smtClean="0"/>
              <a:t>In </a:t>
            </a:r>
            <a:r>
              <a:rPr lang="en-US" sz="2000" b="0" dirty="0"/>
              <a:t>short: we think we can create a greater impact by:</a:t>
            </a:r>
            <a:endParaRPr sz="2000" dirty="0"/>
          </a:p>
          <a:p>
            <a:pPr marL="287867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b="0" dirty="0"/>
              <a:t>Increased customization to learners’ needs</a:t>
            </a:r>
            <a:endParaRPr sz="2000" dirty="0"/>
          </a:p>
          <a:p>
            <a:pPr marL="287867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b="0" dirty="0"/>
              <a:t>Focus on learners’ actual problems at work</a:t>
            </a:r>
            <a:endParaRPr sz="2000" dirty="0"/>
          </a:p>
          <a:p>
            <a:pPr marL="287867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b="0" dirty="0"/>
              <a:t>Working at the team, rather than individual, learning journey</a:t>
            </a: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rgbClr val="DA797A"/>
              </a:solidFill>
            </a:endParaRPr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  <a:p>
            <a:pPr marL="345017" lvl="4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</p:txBody>
      </p:sp>
      <p:sp>
        <p:nvSpPr>
          <p:cNvPr id="170" name="Google Shape;170;p2"/>
          <p:cNvSpPr/>
          <p:nvPr/>
        </p:nvSpPr>
        <p:spPr>
          <a:xfrm>
            <a:off x="317500" y="1815024"/>
            <a:ext cx="609600" cy="609600"/>
          </a:xfrm>
          <a:prstGeom prst="ellipse">
            <a:avLst/>
          </a:prstGeom>
          <a:noFill/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2A5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3F2A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427878" y="951360"/>
            <a:ext cx="11002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DA797A"/>
                </a:solidFill>
                <a:latin typeface="Arial"/>
                <a:ea typeface="Arial"/>
                <a:cs typeface="Arial"/>
                <a:sym typeface="Arial"/>
              </a:rPr>
              <a:t>Based on extensive learner feedback, discussions with departmental stakeholders and findings from the CDS Training Needs Survey, and our own onsite experience: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7500" y="4492827"/>
            <a:ext cx="609600" cy="609600"/>
          </a:xfrm>
          <a:prstGeom prst="ellipse">
            <a:avLst/>
          </a:prstGeom>
          <a:noFill/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2A5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0" i="0" u="none" strike="noStrike" cap="none">
              <a:solidFill>
                <a:srgbClr val="3F2A5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4"/>
          <p:cNvGraphicFramePr/>
          <p:nvPr>
            <p:extLst>
              <p:ext uri="{D42A27DB-BD31-4B8C-83A1-F6EECF244321}">
                <p14:modId xmlns:p14="http://schemas.microsoft.com/office/powerpoint/2010/main" val="81282689"/>
              </p:ext>
            </p:extLst>
          </p:nvPr>
        </p:nvGraphicFramePr>
        <p:xfrm>
          <a:off x="544241" y="1364789"/>
          <a:ext cx="1314375" cy="2743260"/>
        </p:xfrm>
        <a:graphic>
          <a:graphicData uri="http://schemas.openxmlformats.org/drawingml/2006/table">
            <a:tbl>
              <a:tblPr>
                <a:noFill/>
                <a:tableStyleId>{E34D769E-CE74-49E0-9A3D-330B8C82BE5A}</a:tableStyleId>
              </a:tblPr>
              <a:tblGrid>
                <a:gridCol w="438125"/>
                <a:gridCol w="438125"/>
                <a:gridCol w="438125"/>
              </a:tblGrid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4"/>
          <p:cNvSpPr/>
          <p:nvPr/>
        </p:nvSpPr>
        <p:spPr>
          <a:xfrm>
            <a:off x="4397539" y="924487"/>
            <a:ext cx="4048524" cy="3835400"/>
          </a:xfrm>
          <a:prstGeom prst="cloud">
            <a:avLst/>
          </a:prstGeom>
          <a:solidFill>
            <a:schemeClr val="dk2">
              <a:alpha val="2352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2.0 Accelerator: </a:t>
            </a:r>
            <a:r>
              <a:rPr lang="en-US" dirty="0"/>
              <a:t>building team skills and mindsets</a:t>
            </a:r>
            <a:endParaRPr u="sng" dirty="0"/>
          </a:p>
        </p:txBody>
      </p:sp>
      <p:pic>
        <p:nvPicPr>
          <p:cNvPr id="200" name="Google Shape;200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64" y="27669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201" y="27669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327" y="27669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071" y="365280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742" y="365280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 descr="Image result for classroom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1834" y="1292094"/>
            <a:ext cx="1070496" cy="107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 descr="Image result for person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4413" y="2573008"/>
            <a:ext cx="1001814" cy="100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07" y="365280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 descr="Image result for comput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9298" y="1339329"/>
            <a:ext cx="648416" cy="64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 descr="Image result for video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5886" y="2396875"/>
            <a:ext cx="906463" cy="9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 descr="Image result for event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5079" y="3612689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 descr="Image result for foundations icon"/>
          <p:cNvPicPr preferRelativeResize="0"/>
          <p:nvPr/>
        </p:nvPicPr>
        <p:blipFill rotWithShape="1">
          <a:blip r:embed="rId9">
            <a:alphaModFix/>
          </a:blip>
          <a:srcRect l="24835" t="23426" r="24908" b="31336"/>
          <a:stretch/>
        </p:blipFill>
        <p:spPr>
          <a:xfrm>
            <a:off x="2724887" y="2067482"/>
            <a:ext cx="1244601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07" y="10413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144" y="10413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270" y="10413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071" y="192713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742" y="192713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07" y="192713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/>
          <p:nvPr/>
        </p:nvSpPr>
        <p:spPr>
          <a:xfrm>
            <a:off x="2629838" y="1041324"/>
            <a:ext cx="1339650" cy="3493849"/>
          </a:xfrm>
          <a:prstGeom prst="rect">
            <a:avLst/>
          </a:prstGeom>
          <a:solidFill>
            <a:schemeClr val="dk2">
              <a:alpha val="48627"/>
            </a:schemeClr>
          </a:solidFill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concepts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definition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2251975" y="4885766"/>
            <a:ext cx="7981052" cy="1107996"/>
          </a:xfrm>
          <a:prstGeom prst="rect">
            <a:avLst/>
          </a:prstGeom>
          <a:solidFill>
            <a:srgbClr val="E8E7E9">
              <a:alpha val="4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across government gain 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foundation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go through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modular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tailored learning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guided by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advisors and subject matter expert coaches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while working on an existing project or product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5204690" y="1213854"/>
            <a:ext cx="84478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classroom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6925707" y="946879"/>
            <a:ext cx="9955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Webinars &amp; modules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 txBox="1"/>
          <p:nvPr/>
        </p:nvSpPr>
        <p:spPr>
          <a:xfrm>
            <a:off x="7349744" y="2513206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 txBox="1"/>
          <p:nvPr/>
        </p:nvSpPr>
        <p:spPr>
          <a:xfrm>
            <a:off x="6292557" y="2255920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6095079" y="3545082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" descr="Image result for person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32172" y="2894338"/>
            <a:ext cx="680484" cy="68048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 txBox="1"/>
          <p:nvPr/>
        </p:nvSpPr>
        <p:spPr>
          <a:xfrm>
            <a:off x="4951076" y="2758599"/>
            <a:ext cx="10983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Peer learning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4"/>
          <p:cNvCxnSpPr>
            <a:stCxn id="212" idx="3"/>
            <a:endCxn id="218" idx="1"/>
          </p:cNvCxnSpPr>
          <p:nvPr/>
        </p:nvCxnSpPr>
        <p:spPr>
          <a:xfrm>
            <a:off x="1721707" y="1401324"/>
            <a:ext cx="908100" cy="1386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4"/>
          <p:cNvCxnSpPr>
            <a:endCxn id="218" idx="1"/>
          </p:cNvCxnSpPr>
          <p:nvPr/>
        </p:nvCxnSpPr>
        <p:spPr>
          <a:xfrm rot="10800000" flipH="1">
            <a:off x="1526438" y="2788249"/>
            <a:ext cx="1103400" cy="374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4"/>
          <p:cNvCxnSpPr>
            <a:stCxn id="211" idx="3"/>
          </p:cNvCxnSpPr>
          <p:nvPr/>
        </p:nvCxnSpPr>
        <p:spPr>
          <a:xfrm>
            <a:off x="3969488" y="2670732"/>
            <a:ext cx="2079900" cy="1530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4"/>
          <p:cNvCxnSpPr>
            <a:endCxn id="205" idx="1"/>
          </p:cNvCxnSpPr>
          <p:nvPr/>
        </p:nvCxnSpPr>
        <p:spPr>
          <a:xfrm rot="10800000" flipH="1">
            <a:off x="3954834" y="1827342"/>
            <a:ext cx="1137000" cy="843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31" name="Google Shape;231;p4" descr="Image result for person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22183" y="3107663"/>
            <a:ext cx="680484" cy="68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 descr="Image result for person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870" y="10413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 descr="Image result for person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1928" y="364483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 descr="Image result for person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1928" y="2770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 descr="Image result for person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3358" y="191892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community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031" y="1701123"/>
            <a:ext cx="1785872" cy="1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Google Shape;230;p4"/>
          <p:cNvCxnSpPr/>
          <p:nvPr/>
        </p:nvCxnSpPr>
        <p:spPr>
          <a:xfrm flipV="1">
            <a:off x="7880062" y="2668853"/>
            <a:ext cx="1410809" cy="104495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227;p4"/>
          <p:cNvCxnSpPr/>
          <p:nvPr/>
        </p:nvCxnSpPr>
        <p:spPr>
          <a:xfrm>
            <a:off x="7966014" y="1374032"/>
            <a:ext cx="1324857" cy="11989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221;p4"/>
          <p:cNvSpPr txBox="1"/>
          <p:nvPr/>
        </p:nvSpPr>
        <p:spPr>
          <a:xfrm>
            <a:off x="9730040" y="1274212"/>
            <a:ext cx="1244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and aftercare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21;p4"/>
          <p:cNvSpPr txBox="1"/>
          <p:nvPr/>
        </p:nvSpPr>
        <p:spPr>
          <a:xfrm>
            <a:off x="412586" y="4372804"/>
            <a:ext cx="14629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with solutions leaders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/>
          <p:nvPr/>
        </p:nvSpPr>
        <p:spPr>
          <a:xfrm>
            <a:off x="3961255" y="816911"/>
            <a:ext cx="4048524" cy="3835400"/>
          </a:xfrm>
          <a:prstGeom prst="cloud">
            <a:avLst/>
          </a:prstGeom>
          <a:solidFill>
            <a:schemeClr val="dk2">
              <a:alpha val="2352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2.0: </a:t>
            </a:r>
            <a:r>
              <a:rPr lang="en-US" dirty="0"/>
              <a:t>for individuals</a:t>
            </a:r>
            <a:endParaRPr u="sng" dirty="0"/>
          </a:p>
        </p:txBody>
      </p:sp>
      <p:pic>
        <p:nvPicPr>
          <p:cNvPr id="242" name="Google Shape;242;p22" descr="Image result for classroom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1267" y="938746"/>
            <a:ext cx="1070496" cy="107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 descr="Image result for person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8129" y="2465432"/>
            <a:ext cx="1001814" cy="100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 descr="Image result for compute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3014" y="1231753"/>
            <a:ext cx="648416" cy="64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 descr="Image result for video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9602" y="2289299"/>
            <a:ext cx="906463" cy="9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descr="Image result for event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58795" y="3505113"/>
            <a:ext cx="9906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5264123" y="860506"/>
            <a:ext cx="84478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classroom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6489423" y="839303"/>
            <a:ext cx="9955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Webinars &amp; modules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6913460" y="2405630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5856273" y="2148344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5658795" y="3437506"/>
            <a:ext cx="9955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2" descr="Image result for person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46577" y="2057182"/>
            <a:ext cx="680484" cy="6804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3965481" y="1921443"/>
            <a:ext cx="10983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Peer learning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22"/>
          <p:cNvCxnSpPr/>
          <p:nvPr/>
        </p:nvCxnSpPr>
        <p:spPr>
          <a:xfrm rot="-5400000" flipH="1">
            <a:off x="1046023" y="1533148"/>
            <a:ext cx="1386900" cy="908100"/>
          </a:xfrm>
          <a:prstGeom prst="curvedConnector3">
            <a:avLst>
              <a:gd name="adj1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2"/>
          <p:cNvCxnSpPr/>
          <p:nvPr/>
        </p:nvCxnSpPr>
        <p:spPr>
          <a:xfrm rot="10800000" flipH="1">
            <a:off x="1090154" y="2680672"/>
            <a:ext cx="1103400" cy="374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6" name="Google Shape;256;p22" descr="Image result for person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91923" y="2139187"/>
            <a:ext cx="680484" cy="6804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p22"/>
          <p:cNvGraphicFramePr/>
          <p:nvPr>
            <p:extLst>
              <p:ext uri="{D42A27DB-BD31-4B8C-83A1-F6EECF244321}">
                <p14:modId xmlns:p14="http://schemas.microsoft.com/office/powerpoint/2010/main" val="807985072"/>
              </p:ext>
            </p:extLst>
          </p:nvPr>
        </p:nvGraphicFramePr>
        <p:xfrm>
          <a:off x="935055" y="1419352"/>
          <a:ext cx="1314375" cy="2743260"/>
        </p:xfrm>
        <a:graphic>
          <a:graphicData uri="http://schemas.openxmlformats.org/drawingml/2006/table">
            <a:tbl>
              <a:tblPr>
                <a:noFill/>
                <a:tableStyleId>{E34D769E-CE74-49E0-9A3D-330B8C82BE5A}</a:tableStyleId>
              </a:tblPr>
              <a:tblGrid>
                <a:gridCol w="438125"/>
                <a:gridCol w="438125"/>
                <a:gridCol w="438125"/>
              </a:tblGrid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58" name="Google Shape;258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4024" y="14447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02747" y="156052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2173" y="208422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0517" y="90370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763" y="193171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2201" y="285307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2201" y="369911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0517" y="28154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descr="Image result for person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3306" y="3500436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1486773" y="4868614"/>
            <a:ext cx="9395460" cy="1107996"/>
          </a:xfrm>
          <a:prstGeom prst="rect">
            <a:avLst/>
          </a:prstGeom>
          <a:solidFill>
            <a:srgbClr val="E8E7E9">
              <a:alpha val="4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Individuals without teams can: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teams that require additional skill sets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online, resource-based, and/or community-focused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Participate in Digital Essentials, the Academy’s first anchor course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2"/>
          <p:cNvCxnSpPr>
            <a:stCxn id="259" idx="3"/>
          </p:cNvCxnSpPr>
          <p:nvPr/>
        </p:nvCxnSpPr>
        <p:spPr>
          <a:xfrm rot="10800000" flipH="1">
            <a:off x="2522747" y="1419220"/>
            <a:ext cx="1941900" cy="501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22"/>
          <p:cNvCxnSpPr>
            <a:stCxn id="263" idx="3"/>
          </p:cNvCxnSpPr>
          <p:nvPr/>
        </p:nvCxnSpPr>
        <p:spPr>
          <a:xfrm>
            <a:off x="2152201" y="3213079"/>
            <a:ext cx="2035113" cy="75128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" name="Picture 2" descr="Image result for community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61" y="1581116"/>
            <a:ext cx="1785872" cy="1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Google Shape;230;p4"/>
          <p:cNvCxnSpPr/>
          <p:nvPr/>
        </p:nvCxnSpPr>
        <p:spPr>
          <a:xfrm flipV="1">
            <a:off x="7558692" y="2548846"/>
            <a:ext cx="1410809" cy="104495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227;p4"/>
          <p:cNvCxnSpPr/>
          <p:nvPr/>
        </p:nvCxnSpPr>
        <p:spPr>
          <a:xfrm>
            <a:off x="7644644" y="1254025"/>
            <a:ext cx="1324857" cy="11989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221;p4"/>
          <p:cNvSpPr txBox="1"/>
          <p:nvPr/>
        </p:nvSpPr>
        <p:spPr>
          <a:xfrm>
            <a:off x="9408670" y="1154205"/>
            <a:ext cx="1244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and aftercare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211;p4" descr="Image result for foundations icon"/>
          <p:cNvPicPr preferRelativeResize="0"/>
          <p:nvPr/>
        </p:nvPicPr>
        <p:blipFill rotWithShape="1">
          <a:blip r:embed="rId11">
            <a:alphaModFix/>
          </a:blip>
          <a:srcRect l="24835" t="23426" r="24908" b="31336"/>
          <a:stretch/>
        </p:blipFill>
        <p:spPr>
          <a:xfrm>
            <a:off x="4560143" y="3527654"/>
            <a:ext cx="659324" cy="59538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18;p4"/>
          <p:cNvSpPr/>
          <p:nvPr/>
        </p:nvSpPr>
        <p:spPr>
          <a:xfrm>
            <a:off x="4420180" y="3388191"/>
            <a:ext cx="923334" cy="874891"/>
          </a:xfrm>
          <a:prstGeom prst="rect">
            <a:avLst/>
          </a:prstGeom>
          <a:solidFill>
            <a:schemeClr val="dk2">
              <a:alpha val="48627"/>
            </a:schemeClr>
          </a:solidFill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Core concepts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1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1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/>
        </p:nvSpPr>
        <p:spPr>
          <a:xfrm>
            <a:off x="436099" y="98473"/>
            <a:ext cx="93128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4E5B73"/>
                </a:solidFill>
                <a:latin typeface="Georgia"/>
                <a:ea typeface="Georgia"/>
                <a:cs typeface="Georgia"/>
                <a:sym typeface="Georgia"/>
              </a:rPr>
              <a:t>Academy version </a:t>
            </a:r>
            <a:r>
              <a:rPr lang="en-US" sz="4000" b="0" i="0" u="none" strike="noStrike" cap="none" dirty="0" smtClean="0">
                <a:solidFill>
                  <a:srgbClr val="4E5B73"/>
                </a:solidFill>
                <a:latin typeface="Georgia"/>
                <a:ea typeface="Georgia"/>
                <a:cs typeface="Georgia"/>
                <a:sym typeface="Georgia"/>
              </a:rPr>
              <a:t>2.0</a:t>
            </a:r>
            <a:r>
              <a:rPr lang="en-US" sz="4000" b="0" i="0" u="none" strike="noStrike" cap="none" dirty="0">
                <a:solidFill>
                  <a:srgbClr val="4E5B73"/>
                </a:solidFill>
                <a:latin typeface="Georgia"/>
                <a:ea typeface="Georgia"/>
                <a:cs typeface="Georgia"/>
                <a:sym typeface="Georgia"/>
              </a:rPr>
              <a:t>								</a:t>
            </a:r>
            <a:endParaRPr sz="4000" b="0" i="0" u="none" strike="noStrike" cap="none" dirty="0">
              <a:solidFill>
                <a:srgbClr val="4E5B7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581430" y="2353879"/>
            <a:ext cx="2276400" cy="9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Foundations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digital open learning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1400" b="0" i="0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Digital 101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for all public servants</a:t>
            </a:r>
            <a:endParaRPr sz="1400" b="0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6651387" y="737900"/>
            <a:ext cx="28932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Premium/Accelerator </a:t>
            </a:r>
            <a:endParaRPr sz="1400" b="1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build </a:t>
            </a:r>
            <a:r>
              <a:rPr lang="en-US" sz="1400" b="0" i="0" u="none" strike="noStrike" cap="none" dirty="0" smtClean="0">
                <a:solidFill>
                  <a:srgbClr val="DD8687"/>
                </a:solidFill>
                <a:latin typeface="Georgia"/>
                <a:ea typeface="Georgia"/>
                <a:cs typeface="Georgia"/>
                <a:sym typeface="Georgia"/>
              </a:rPr>
              <a:t>specialist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1400" b="0" i="0" u="none" strike="noStrike" cap="none" dirty="0">
                <a:solidFill>
                  <a:srgbClr val="DD8687"/>
                </a:solidFill>
                <a:latin typeface="Georgia"/>
                <a:ea typeface="Georgia"/>
                <a:cs typeface="Georgia"/>
                <a:sym typeface="Georgia"/>
              </a:rPr>
              <a:t>leadership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organizational capacity through a blend of instruction, discovery, and hands-on learning</a:t>
            </a:r>
            <a:endParaRPr sz="1400" b="0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5473287" y="281427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8299643" y="4703785"/>
            <a:ext cx="3550238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Continuous community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Continuous learning, coaching, events, engagement, recognition, communities of practice and peer learning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9117653" y="2334784"/>
            <a:ext cx="31396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Digital CSPS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Exploring additional essentials courses in </a:t>
            </a:r>
            <a:r>
              <a:rPr lang="en-US" sz="1400" b="0" i="0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disruptive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b="0" i="0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technologies, data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, and more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Collaboration with CSPS Transferrable Skills and core curriculum digital throughout public sector learning and expansions in </a:t>
            </a:r>
            <a:r>
              <a:rPr lang="en-US" sz="1400" b="0" i="1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agile</a:t>
            </a:r>
            <a:r>
              <a:rPr lang="en-US" sz="1400" b="0" i="1" u="none" strike="noStrike" cap="none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1400" b="0" i="1" u="none" strike="noStrike" cap="none" dirty="0">
                <a:solidFill>
                  <a:srgbClr val="DA797A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1400" b="0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6" name="Google Shape;316;p24"/>
          <p:cNvCxnSpPr>
            <a:endCxn id="308" idx="0"/>
          </p:cNvCxnSpPr>
          <p:nvPr/>
        </p:nvCxnSpPr>
        <p:spPr>
          <a:xfrm>
            <a:off x="6031287" y="1953137"/>
            <a:ext cx="0" cy="861142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24"/>
          <p:cNvSpPr txBox="1"/>
          <p:nvPr/>
        </p:nvSpPr>
        <p:spPr>
          <a:xfrm>
            <a:off x="5328751" y="3079883"/>
            <a:ext cx="140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Digital Academy</a:t>
            </a:r>
            <a:endParaRPr sz="1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24"/>
          <p:cNvSpPr txBox="1"/>
          <p:nvPr/>
        </p:nvSpPr>
        <p:spPr>
          <a:xfrm>
            <a:off x="11357199" y="6185483"/>
            <a:ext cx="6599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3" name="Google Shape;290;p23"/>
          <p:cNvCxnSpPr/>
          <p:nvPr/>
        </p:nvCxnSpPr>
        <p:spPr>
          <a:xfrm>
            <a:off x="4039064" y="2977719"/>
            <a:ext cx="1434300" cy="39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91;p23"/>
          <p:cNvCxnSpPr/>
          <p:nvPr/>
        </p:nvCxnSpPr>
        <p:spPr>
          <a:xfrm>
            <a:off x="6031287" y="1953123"/>
            <a:ext cx="0" cy="861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92;p23"/>
          <p:cNvCxnSpPr/>
          <p:nvPr/>
        </p:nvCxnSpPr>
        <p:spPr>
          <a:xfrm>
            <a:off x="6425853" y="3766845"/>
            <a:ext cx="892500" cy="1133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93;p23"/>
          <p:cNvCxnSpPr/>
          <p:nvPr/>
        </p:nvCxnSpPr>
        <p:spPr>
          <a:xfrm rot="10800000" flipH="1">
            <a:off x="6589119" y="2977719"/>
            <a:ext cx="1347300" cy="39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95;p23"/>
          <p:cNvCxnSpPr/>
          <p:nvPr/>
        </p:nvCxnSpPr>
        <p:spPr>
          <a:xfrm rot="10800000" flipH="1">
            <a:off x="4857841" y="3766820"/>
            <a:ext cx="778800" cy="1100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75;p23"/>
          <p:cNvSpPr/>
          <p:nvPr/>
        </p:nvSpPr>
        <p:spPr>
          <a:xfrm>
            <a:off x="2923064" y="241971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78;p23"/>
          <p:cNvSpPr/>
          <p:nvPr/>
        </p:nvSpPr>
        <p:spPr>
          <a:xfrm>
            <a:off x="5473287" y="837123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280;p23" descr="contacts, customers, family, group, team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9478" y="1014900"/>
            <a:ext cx="723599" cy="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83;p23"/>
          <p:cNvSpPr/>
          <p:nvPr/>
        </p:nvSpPr>
        <p:spPr>
          <a:xfrm>
            <a:off x="7155067" y="4736543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85;p23"/>
          <p:cNvSpPr/>
          <p:nvPr/>
        </p:nvSpPr>
        <p:spPr>
          <a:xfrm>
            <a:off x="7936419" y="241971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287;p23" descr="application, check, clipboard, confirm, correct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783" y="2580684"/>
            <a:ext cx="723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88;p23" descr="bag, briefcase, business, career, job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0680" y="2572903"/>
            <a:ext cx="723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89;p23" descr="control, drag, mix, random, shuffl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555" y="4942840"/>
            <a:ext cx="723600" cy="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94;p23"/>
          <p:cNvSpPr/>
          <p:nvPr/>
        </p:nvSpPr>
        <p:spPr>
          <a:xfrm>
            <a:off x="3905275" y="4703785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06;p24"/>
          <p:cNvSpPr txBox="1"/>
          <p:nvPr/>
        </p:nvSpPr>
        <p:spPr>
          <a:xfrm>
            <a:off x="355054" y="4707776"/>
            <a:ext cx="3466443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Events </a:t>
            </a:r>
            <a:endParaRPr sz="1400" b="1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including panels, seminars, networking sessions, armchair discussions, and more for all public servants</a:t>
            </a:r>
            <a:endParaRPr sz="1400" b="0" i="0" u="none" strike="noStrike" cap="none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146" y="4919351"/>
            <a:ext cx="718257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Updates: events</a:t>
            </a:r>
            <a:endParaRPr dirty="0"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-116795" y="743623"/>
            <a:ext cx="11353800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2000" dirty="0" smtClean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Open to all public servants through online or in-person participation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dirty="0"/>
              <a:t> </a:t>
            </a:r>
            <a:endParaRPr sz="2000" dirty="0"/>
          </a:p>
          <a:p>
            <a:pPr marL="459317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</p:txBody>
      </p:sp>
      <p:sp>
        <p:nvSpPr>
          <p:cNvPr id="66" name="Google Shape;66;p7"/>
          <p:cNvSpPr txBox="1"/>
          <p:nvPr/>
        </p:nvSpPr>
        <p:spPr>
          <a:xfrm>
            <a:off x="3256138" y="-4875282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-127162" y="1532160"/>
            <a:ext cx="3996153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smtClean="0">
                <a:solidFill>
                  <a:schemeClr val="dk1"/>
                </a:solidFill>
              </a:rPr>
              <a:t>Coming Soon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-116795" y="3516320"/>
            <a:ext cx="3062177" cy="34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Events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51631" y="3972816"/>
            <a:ext cx="136167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June 2019</a:t>
            </a:r>
            <a:r>
              <a:rPr lang="en-US" sz="18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Digital </a:t>
            </a:r>
            <a:r>
              <a:rPr lang="en-US" sz="1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Accessibility Matters: Creating a More Inclusive Public 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June 2019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Practicum Showcase Event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May 2019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sz="1800" b="1" dirty="0" smtClean="0"/>
              <a:t>Getting </a:t>
            </a:r>
            <a:r>
              <a:rPr lang="en-US" sz="1800" b="1" dirty="0"/>
              <a:t>the Best out of Artificial </a:t>
            </a:r>
            <a:r>
              <a:rPr lang="en-US" sz="1800" b="1" dirty="0" smtClean="0"/>
              <a:t>Intelligence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April 2019		</a:t>
            </a:r>
            <a:r>
              <a:rPr lang="en-US" sz="1800" b="1" dirty="0" smtClean="0"/>
              <a:t>Rethinking </a:t>
            </a:r>
            <a:r>
              <a:rPr lang="en-US" sz="1800" b="1" dirty="0"/>
              <a:t>Our Policies to Thrive in a Digital </a:t>
            </a:r>
            <a:r>
              <a:rPr lang="en-US" sz="1800" b="1" dirty="0" smtClean="0"/>
              <a:t>Age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April 2019</a:t>
            </a:r>
            <a:r>
              <a:rPr lang="en-US" sz="1800" b="1" dirty="0" smtClean="0"/>
              <a:t>		The Future of Work</a:t>
            </a:r>
          </a:p>
          <a:p>
            <a:endParaRPr lang="en-US" sz="1800" b="1" dirty="0" smtClean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endParaRPr lang="en-US" sz="1800" b="1" dirty="0" smtClean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51631" y="2019277"/>
            <a:ext cx="11915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September 2019</a:t>
            </a:r>
            <a:r>
              <a:rPr lang="en-US" sz="1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Digital Open Government Forum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October 2019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Digital Academy Meetups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October 2019</a:t>
            </a:r>
            <a:r>
              <a:rPr lang="en-US" sz="1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Security and Resilience in the Digital World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October 2019</a:t>
            </a:r>
            <a:r>
              <a:rPr lang="en-US" sz="18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		</a:t>
            </a:r>
            <a:r>
              <a:rPr lang="en-US" sz="1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Digital Academy Hackathons</a:t>
            </a:r>
            <a:endParaRPr lang="en-US" sz="15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8" y="2017395"/>
            <a:ext cx="1197649" cy="1204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4" y="3967612"/>
            <a:ext cx="1247055" cy="12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Updates: Digital Fellows 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body" idx="1"/>
          </p:nvPr>
        </p:nvSpPr>
        <p:spPr>
          <a:xfrm>
            <a:off x="1041399" y="1938386"/>
            <a:ext cx="6489931" cy="197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7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dirty="0" smtClean="0"/>
              <a:t>Internal: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/>
              <a:t>Essential for </a:t>
            </a:r>
            <a:r>
              <a:rPr lang="en-US" sz="2000" b="0" dirty="0" smtClean="0"/>
              <a:t>design and delivery of 1.0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/>
              <a:t>Conducting research on </a:t>
            </a:r>
            <a:r>
              <a:rPr lang="en-US" sz="2000" dirty="0" err="1" smtClean="0"/>
              <a:t>Blockchain</a:t>
            </a:r>
            <a:r>
              <a:rPr lang="en-US" sz="2000" dirty="0" smtClean="0"/>
              <a:t>, the ethics of AI, and how digital governance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/>
              <a:t>Building community of practice around inclusive and accessible design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sz="2000" b="0" dirty="0"/>
          </a:p>
        </p:txBody>
      </p:sp>
      <p:sp>
        <p:nvSpPr>
          <p:cNvPr id="170" name="Google Shape;170;p2"/>
          <p:cNvSpPr/>
          <p:nvPr/>
        </p:nvSpPr>
        <p:spPr>
          <a:xfrm>
            <a:off x="317500" y="1815024"/>
            <a:ext cx="609600" cy="609600"/>
          </a:xfrm>
          <a:prstGeom prst="ellipse">
            <a:avLst/>
          </a:prstGeom>
          <a:noFill/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2A5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3F2A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46866" y="3912524"/>
            <a:ext cx="609600" cy="609600"/>
          </a:xfrm>
          <a:prstGeom prst="ellipse">
            <a:avLst/>
          </a:prstGeom>
          <a:noFill/>
          <a:ln w="9525" cap="flat" cmpd="sng">
            <a:solidFill>
              <a:srgbClr val="3F2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2A5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0" i="0" u="none" strike="noStrike" cap="none">
              <a:solidFill>
                <a:srgbClr val="3F2A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75" y="104417"/>
            <a:ext cx="3748036" cy="5902914"/>
          </a:xfrm>
          <a:prstGeom prst="rect">
            <a:avLst/>
          </a:prstGeom>
        </p:spPr>
      </p:pic>
      <p:sp>
        <p:nvSpPr>
          <p:cNvPr id="9" name="Google Shape;169;p2"/>
          <p:cNvSpPr txBox="1">
            <a:spLocks/>
          </p:cNvSpPr>
          <p:nvPr/>
        </p:nvSpPr>
        <p:spPr>
          <a:xfrm>
            <a:off x="1070765" y="4081887"/>
            <a:ext cx="6489931" cy="197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17" lvl="4" indent="0">
              <a:buSzPts val="2000"/>
            </a:pPr>
            <a:r>
              <a:rPr lang="en-CA" sz="2000" b="0" dirty="0" smtClean="0"/>
              <a:t>External: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/>
              <a:t>Dr. Amanda Clarke surveying academic community on public/academic partnerships</a:t>
            </a:r>
            <a:endParaRPr lang="en-CA" sz="2000" dirty="0" smtClean="0"/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CA" sz="2000" dirty="0" smtClean="0"/>
              <a:t>Three Fellows being announced imminently</a:t>
            </a:r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/>
              <a:t>Leading Canadian experts on design, data ethics, and digital inclusion</a:t>
            </a:r>
            <a:endParaRPr lang="en-CA" sz="2000" dirty="0" smtClean="0"/>
          </a:p>
          <a:p>
            <a:pPr marL="802217" lvl="5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5965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41400" y="1348741"/>
            <a:ext cx="10541000" cy="2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 b="1"/>
              <a:t>Engage and validate with Academy stakeholders</a:t>
            </a:r>
            <a:r>
              <a:rPr lang="en-US" sz="2000"/>
              <a:t>, starting with you</a:t>
            </a:r>
            <a:endParaRPr/>
          </a:p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Test biggest assumptions about 0.2 via MVPs: starting with whether departments are willing and interested to sign on to this model via a tentative call for interest and intake</a:t>
            </a:r>
            <a:endParaRPr/>
          </a:p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Expand partner roster to allow customization:</a:t>
            </a:r>
            <a:endParaRPr/>
          </a:p>
          <a:p>
            <a:pPr marL="11430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formal via RFP</a:t>
            </a:r>
            <a:endParaRPr/>
          </a:p>
          <a:p>
            <a:pPr marL="11430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In-kind via outreach, Fellows, </a:t>
            </a:r>
            <a:r>
              <a:rPr lang="en-US" sz="2000" b="1"/>
              <a:t>partnerships with departments</a:t>
            </a:r>
            <a:r>
              <a:rPr lang="en-US" sz="2000"/>
              <a:t>, and </a:t>
            </a:r>
            <a:r>
              <a:rPr lang="en-US" sz="2000" b="1"/>
              <a:t>collaborator SMEs</a:t>
            </a:r>
            <a:endParaRPr/>
          </a:p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Continue to develop Digital Open Learning resources and platform</a:t>
            </a:r>
            <a:endParaRPr/>
          </a:p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Pilot </a:t>
            </a:r>
            <a:r>
              <a:rPr lang="en-US" sz="2000" b="1"/>
              <a:t>Digital Essentials course</a:t>
            </a:r>
            <a:r>
              <a:rPr lang="en-US" sz="2000"/>
              <a:t> across jurisdictions</a:t>
            </a:r>
            <a:endParaRPr/>
          </a:p>
          <a:p>
            <a:pPr marL="685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/>
              <a:t>Expand support and aftercare for Academy alumni and the wider practitioner communities</a:t>
            </a:r>
            <a:endParaRPr sz="2000"/>
          </a:p>
          <a:p>
            <a:pPr marL="514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</p:txBody>
      </p:sp>
      <p:sp>
        <p:nvSpPr>
          <p:cNvPr id="329" name="Google Shape;329;p25"/>
          <p:cNvSpPr txBox="1"/>
          <p:nvPr/>
        </p:nvSpPr>
        <p:spPr>
          <a:xfrm>
            <a:off x="427878" y="951360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Annex</a:t>
            </a:r>
            <a:endParaRPr dirty="0"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41400" y="1348741"/>
            <a:ext cx="10541000" cy="2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/>
          </a:p>
        </p:txBody>
      </p:sp>
      <p:sp>
        <p:nvSpPr>
          <p:cNvPr id="329" name="Google Shape;329;p25"/>
          <p:cNvSpPr txBox="1"/>
          <p:nvPr/>
        </p:nvSpPr>
        <p:spPr>
          <a:xfrm>
            <a:off x="427878" y="951360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7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427878" y="19050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 smtClean="0"/>
              <a:t>1.0: </a:t>
            </a:r>
            <a:r>
              <a:rPr lang="en-US" dirty="0"/>
              <a:t>building individual skills and mindsets</a:t>
            </a:r>
            <a:endParaRPr dirty="0"/>
          </a:p>
        </p:txBody>
      </p:sp>
      <p:graphicFrame>
        <p:nvGraphicFramePr>
          <p:cNvPr id="178" name="Google Shape;178;p3"/>
          <p:cNvGraphicFramePr/>
          <p:nvPr/>
        </p:nvGraphicFramePr>
        <p:xfrm>
          <a:off x="3158303" y="1628528"/>
          <a:ext cx="1314375" cy="2743260"/>
        </p:xfrm>
        <a:graphic>
          <a:graphicData uri="http://schemas.openxmlformats.org/drawingml/2006/table">
            <a:tbl>
              <a:tblPr>
                <a:noFill/>
                <a:tableStyleId>{E34D769E-CE74-49E0-9A3D-330B8C82BE5A}</a:tableStyleId>
              </a:tblPr>
              <a:tblGrid>
                <a:gridCol w="438125"/>
                <a:gridCol w="438125"/>
                <a:gridCol w="438125"/>
              </a:tblGrid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79" name="Google Shape;179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7272" y="165392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5995" y="176969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421" y="229339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765" y="111288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2011" y="214088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 descr="Image result for classroom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798" y="3599102"/>
            <a:ext cx="1313716" cy="131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 descr="Image result for classroom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798" y="971670"/>
            <a:ext cx="1313716" cy="131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449" y="306225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449" y="390829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765" y="302459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 descr="Image result for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6554" y="3709612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"/>
          <p:cNvSpPr txBox="1"/>
          <p:nvPr/>
        </p:nvSpPr>
        <p:spPr>
          <a:xfrm>
            <a:off x="3146199" y="5041488"/>
            <a:ext cx="5376022" cy="923330"/>
          </a:xfrm>
          <a:prstGeom prst="rect">
            <a:avLst/>
          </a:prstGeom>
          <a:solidFill>
            <a:srgbClr val="E8E7E9">
              <a:alpha val="4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across government enter defined,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in-depth, specific learning streams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3"/>
          <p:cNvCxnSpPr>
            <a:stCxn id="180" idx="3"/>
            <a:endCxn id="185" idx="1"/>
          </p:cNvCxnSpPr>
          <p:nvPr/>
        </p:nvCxnSpPr>
        <p:spPr>
          <a:xfrm rot="10800000" flipH="1">
            <a:off x="4745995" y="1628396"/>
            <a:ext cx="1941900" cy="501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3"/>
          <p:cNvCxnSpPr>
            <a:stCxn id="186" idx="3"/>
            <a:endCxn id="184" idx="1"/>
          </p:cNvCxnSpPr>
          <p:nvPr/>
        </p:nvCxnSpPr>
        <p:spPr>
          <a:xfrm>
            <a:off x="4375449" y="3422255"/>
            <a:ext cx="2312400" cy="833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/>
        </p:nvSpPr>
        <p:spPr>
          <a:xfrm>
            <a:off x="436099" y="98473"/>
            <a:ext cx="93128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4E5B73"/>
                </a:solidFill>
                <a:latin typeface="Georgia"/>
                <a:ea typeface="Georgia"/>
                <a:cs typeface="Georgia"/>
                <a:sym typeface="Georgia"/>
              </a:rPr>
              <a:t>Academy version 0.1								</a:t>
            </a:r>
            <a:endParaRPr sz="4000" b="0" i="0" u="none" strike="noStrike" cap="none">
              <a:solidFill>
                <a:srgbClr val="4E5B7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2923064" y="241971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3" descr="keynote, lesson, presentation, report, statistics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1715" y="4966946"/>
            <a:ext cx="722687" cy="7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630233" y="2383676"/>
            <a:ext cx="2276400" cy="9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Foundations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digital open learning and Digital 101 for all public servants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5473287" y="837123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6645845" y="892811"/>
            <a:ext cx="28932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Premium 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build organizational capacity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0" name="Google Shape;280;p23" descr="contacts, customers, family, group, team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9478" y="1014900"/>
            <a:ext cx="723599" cy="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5473287" y="281427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588761" y="4637655"/>
            <a:ext cx="32840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Certification and aftercare 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provide access to tools and communities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7155067" y="4736543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9052401" y="2318780"/>
            <a:ext cx="31396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Leadership </a:t>
            </a:r>
            <a:endParaRPr sz="1400" b="1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lead and implement digital transformation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7936419" y="2419719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8271049" y="4637655"/>
            <a:ext cx="2896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Practicum</a:t>
            </a: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connect leaders and practitioners around problems</a:t>
            </a:r>
            <a:endParaRPr sz="14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7" name="Google Shape;287;p23" descr="application, check, clipboard, confirm, correct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783" y="2580684"/>
            <a:ext cx="723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 descr="bag, briefcase, business, career, job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0680" y="2572903"/>
            <a:ext cx="723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 descr="control, drag, mix, random, shuffl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468" y="4899976"/>
            <a:ext cx="723600" cy="72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3"/>
          <p:cNvCxnSpPr>
            <a:stCxn id="275" idx="6"/>
          </p:cNvCxnSpPr>
          <p:nvPr/>
        </p:nvCxnSpPr>
        <p:spPr>
          <a:xfrm>
            <a:off x="4039064" y="2977719"/>
            <a:ext cx="1434300" cy="39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23"/>
          <p:cNvCxnSpPr>
            <a:stCxn id="278" idx="4"/>
            <a:endCxn id="281" idx="0"/>
          </p:cNvCxnSpPr>
          <p:nvPr/>
        </p:nvCxnSpPr>
        <p:spPr>
          <a:xfrm>
            <a:off x="6031287" y="1953123"/>
            <a:ext cx="0" cy="861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23"/>
          <p:cNvCxnSpPr>
            <a:stCxn id="281" idx="5"/>
            <a:endCxn id="283" idx="1"/>
          </p:cNvCxnSpPr>
          <p:nvPr/>
        </p:nvCxnSpPr>
        <p:spPr>
          <a:xfrm>
            <a:off x="6425853" y="3766845"/>
            <a:ext cx="892500" cy="1133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23"/>
          <p:cNvCxnSpPr>
            <a:endCxn id="285" idx="2"/>
          </p:cNvCxnSpPr>
          <p:nvPr/>
        </p:nvCxnSpPr>
        <p:spPr>
          <a:xfrm rot="10800000" flipH="1">
            <a:off x="6589119" y="2977719"/>
            <a:ext cx="1347300" cy="39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23"/>
          <p:cNvSpPr/>
          <p:nvPr/>
        </p:nvSpPr>
        <p:spPr>
          <a:xfrm>
            <a:off x="3905275" y="4703785"/>
            <a:ext cx="1116000" cy="1116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3"/>
          <p:cNvCxnSpPr>
            <a:stCxn id="294" idx="7"/>
            <a:endCxn id="281" idx="3"/>
          </p:cNvCxnSpPr>
          <p:nvPr/>
        </p:nvCxnSpPr>
        <p:spPr>
          <a:xfrm rot="10800000" flipH="1">
            <a:off x="4857841" y="3766820"/>
            <a:ext cx="778800" cy="1100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23"/>
          <p:cNvSpPr txBox="1"/>
          <p:nvPr/>
        </p:nvSpPr>
        <p:spPr>
          <a:xfrm>
            <a:off x="5328751" y="3079883"/>
            <a:ext cx="140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Digital Academy</a:t>
            </a:r>
            <a:endParaRPr sz="1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1357199" y="6185483"/>
            <a:ext cx="6599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/>
              <a:t>Version </a:t>
            </a:r>
            <a:r>
              <a:rPr lang="en-US" dirty="0" smtClean="0"/>
              <a:t>1.0: </a:t>
            </a:r>
            <a:r>
              <a:rPr lang="en-US" dirty="0"/>
              <a:t>Foundations</a:t>
            </a:r>
            <a:endParaRPr dirty="0"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-73933" y="823383"/>
            <a:ext cx="11353800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Continuous consumable digital learning through </a:t>
            </a:r>
            <a:r>
              <a:rPr lang="en-US" sz="2000" u="sng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"/>
                  </a:ext>
                </a:extLst>
              </a:rPr>
              <a:t>busrides.ca</a:t>
            </a: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  </a:ext>
                </a:extLst>
              </a:rPr>
              <a:t> which departments are leveraging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/>
              <a:t> </a:t>
            </a:r>
            <a:endParaRPr sz="2000"/>
          </a:p>
          <a:p>
            <a:pPr marL="459317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/>
          </a:p>
        </p:txBody>
      </p:sp>
      <p:sp>
        <p:nvSpPr>
          <p:cNvPr id="66" name="Google Shape;66;p7"/>
          <p:cNvSpPr txBox="1"/>
          <p:nvPr/>
        </p:nvSpPr>
        <p:spPr>
          <a:xfrm>
            <a:off x="3256138" y="-4875282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3991361" y="1919484"/>
            <a:ext cx="3996153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Talk AccessAbility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197655" y="4787717"/>
            <a:ext cx="3391744" cy="12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myths on working openly, open by default pilot, and open source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364719" y="1919486"/>
            <a:ext cx="3062177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Open Episode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3965126" y="4787717"/>
            <a:ext cx="3724599" cy="12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accessibility myths, service design, and web accessibility testing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8136533" y="1911069"/>
            <a:ext cx="3996153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Agile: Step by Step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7987514" y="4790388"/>
            <a:ext cx="3391744" cy="12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agile, agile approaches, and designing with users 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613" y="2306390"/>
            <a:ext cx="2384942" cy="241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7978" y="2317840"/>
            <a:ext cx="2370575" cy="234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2759" y="2306389"/>
            <a:ext cx="2399310" cy="2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/>
              <a:t>Version </a:t>
            </a:r>
            <a:r>
              <a:rPr lang="en-US" dirty="0" smtClean="0"/>
              <a:t>1.0: </a:t>
            </a:r>
            <a:r>
              <a:rPr lang="en-US" dirty="0"/>
              <a:t>Premium and Leadership</a:t>
            </a:r>
            <a:endParaRPr dirty="0"/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1"/>
          </p:nvPr>
        </p:nvSpPr>
        <p:spPr>
          <a:xfrm>
            <a:off x="252039" y="-3003987"/>
            <a:ext cx="11353800" cy="2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71 learners across cohorts in data, AI/ML, design, DevOps, and Digital Solutions Leaders</a:t>
            </a:r>
            <a:endParaRPr sz="20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Across all streams: accessibility and inclusive design, user-centered design thinking, and Agile methodology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In total, 50+ learning modules representing over 400 hours of learning content to build on – or 5,500 hours of collective learning and ~12,000 when expanded to include our events reach</a:t>
            </a:r>
            <a:endParaRPr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/>
              <a:t> </a:t>
            </a:r>
            <a:endParaRPr sz="2000"/>
          </a:p>
          <a:p>
            <a:pPr marL="459317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/>
          </a:p>
        </p:txBody>
      </p:sp>
      <p:sp>
        <p:nvSpPr>
          <p:cNvPr id="82" name="Google Shape;82;p5"/>
          <p:cNvSpPr txBox="1"/>
          <p:nvPr/>
        </p:nvSpPr>
        <p:spPr>
          <a:xfrm>
            <a:off x="427878" y="951360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7830970" y="1714179"/>
            <a:ext cx="525634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Solutions Leadership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290387" y="1336442"/>
            <a:ext cx="3062177" cy="37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Streams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290387" y="3663028"/>
            <a:ext cx="4376465" cy="35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streams were introduced to: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7290387" y="4042365"/>
            <a:ext cx="353803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thinking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Inclusive design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l="13746" r="2807"/>
          <a:stretch/>
        </p:blipFill>
        <p:spPr>
          <a:xfrm>
            <a:off x="0" y="874055"/>
            <a:ext cx="5439522" cy="48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4479" y="871215"/>
            <a:ext cx="26289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 rotWithShape="1">
          <a:blip r:embed="rId5">
            <a:alphaModFix/>
          </a:blip>
          <a:srcRect l="6366" t="8318" b="1582"/>
          <a:stretch/>
        </p:blipFill>
        <p:spPr>
          <a:xfrm>
            <a:off x="4944479" y="2691159"/>
            <a:ext cx="2628899" cy="189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6">
            <a:alphaModFix/>
          </a:blip>
          <a:srcRect t="9451"/>
          <a:stretch/>
        </p:blipFill>
        <p:spPr>
          <a:xfrm>
            <a:off x="4944479" y="3977760"/>
            <a:ext cx="2628899" cy="178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/>
              <a:t>Version </a:t>
            </a:r>
            <a:r>
              <a:rPr lang="en-US" dirty="0" smtClean="0"/>
              <a:t>1.0: </a:t>
            </a:r>
            <a:r>
              <a:rPr lang="en-US" dirty="0"/>
              <a:t>Premium and Leadership</a:t>
            </a:r>
            <a:endParaRPr dirty="0"/>
          </a:p>
        </p:txBody>
      </p:sp>
      <p:sp>
        <p:nvSpPr>
          <p:cNvPr id="96" name="Google Shape;96;p6"/>
          <p:cNvSpPr txBox="1"/>
          <p:nvPr/>
        </p:nvSpPr>
        <p:spPr>
          <a:xfrm>
            <a:off x="427878" y="1070296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468728" y="1193406"/>
            <a:ext cx="17323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learners 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8417025" y="885563"/>
            <a:ext cx="349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hours of collective learning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19807" y="1092642"/>
            <a:ext cx="741546" cy="70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sz="3749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71</a:t>
            </a:r>
            <a:endParaRPr sz="3749" b="0" i="0" u="none" strike="noStrike" cap="none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3379388" y="1122149"/>
            <a:ext cx="928659" cy="64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sz="3749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50+</a:t>
            </a:r>
            <a:endParaRPr sz="3749" b="0" i="0" u="none" strike="noStrike" cap="none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074377" y="1113325"/>
            <a:ext cx="1290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sz="3749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5,50</a:t>
            </a:r>
            <a:r>
              <a:rPr lang="en-US" sz="3749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endParaRPr sz="3749" b="0" i="0" u="none" strike="noStrike" cap="none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4308047" y="1193406"/>
            <a:ext cx="26360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modules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384" y="2232281"/>
            <a:ext cx="1113006" cy="9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/>
          <p:nvPr/>
        </p:nvSpPr>
        <p:spPr>
          <a:xfrm>
            <a:off x="1468728" y="2492361"/>
            <a:ext cx="9111203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logistics, facility, and equipment are top notch. It is not a big deal that the course agenda is built iteratively: we are all learning as we go in this process.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love the open lab periods and they benefit me most since I can ask for help from teaching assistants and instructors. Overall, it’s great to have actual, recognized leaders in the field teach and support the course, and I believe that carries a lot of weight.</a:t>
            </a:r>
            <a:b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6828597" y="5031267"/>
            <a:ext cx="3906922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Mathew English, ACOA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6"/>
          <p:cNvCxnSpPr/>
          <p:nvPr/>
        </p:nvCxnSpPr>
        <p:spPr>
          <a:xfrm>
            <a:off x="1182543" y="2492361"/>
            <a:ext cx="0" cy="2538906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 dirty="0"/>
              <a:t>Version </a:t>
            </a:r>
            <a:r>
              <a:rPr lang="en-US" dirty="0" smtClean="0"/>
              <a:t>1.0: </a:t>
            </a:r>
            <a:r>
              <a:rPr lang="en-US" dirty="0"/>
              <a:t>Practicum</a:t>
            </a:r>
            <a:endParaRPr dirty="0"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-23151" y="842851"/>
            <a:ext cx="11690431" cy="2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Learners from across streams then formed teams to work on a business problem identified by Digital Solutions Leaders participants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The Academy provided tools (laptops and software), additional learning to meet emerging needs, and mentorship, including via the CSPS Digital Fellows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Most teams built live, working prototypes during the 3-week practicum at Bayview Yards</a:t>
            </a:r>
            <a:endParaRPr sz="2000"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dirty="0"/>
              <a:t> </a:t>
            </a:r>
            <a:endParaRPr sz="2000" dirty="0"/>
          </a:p>
          <a:p>
            <a:pPr marL="459317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dirty="0"/>
          </a:p>
        </p:txBody>
      </p:sp>
      <p:sp>
        <p:nvSpPr>
          <p:cNvPr id="113" name="Google Shape;113;p27"/>
          <p:cNvSpPr txBox="1"/>
          <p:nvPr/>
        </p:nvSpPr>
        <p:spPr>
          <a:xfrm>
            <a:off x="427878" y="735917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/>
          <p:nvPr/>
        </p:nvSpPr>
        <p:spPr>
          <a:xfrm>
            <a:off x="1504278" y="2872585"/>
            <a:ext cx="9111203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Practicum allowed me to think about how to reframe a problem, innovate, and transform it entirely.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experience was not about Googling a problem in search of approaches and best practices to get the solution done on time. Instead, my team and I brainstormed and went through all possible solutions: we did not confine ourselves to things that have already been done or any constraints, and instead sought to create something new and outside of the box.</a:t>
            </a: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7558628" y="5521584"/>
            <a:ext cx="3411104" cy="56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Patrick Heard, PSPC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317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27"/>
          <p:cNvCxnSpPr/>
          <p:nvPr/>
        </p:nvCxnSpPr>
        <p:spPr>
          <a:xfrm>
            <a:off x="1218093" y="2872585"/>
            <a:ext cx="0" cy="2538906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27878" y="94907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Practicum project examples</a:t>
            </a:r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952499" y="2930282"/>
            <a:ext cx="10363200" cy="41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PHAC: </a:t>
            </a:r>
            <a:r>
              <a:rPr lang="en-US"/>
              <a:t>Interactive web interface for current gap areas for health data on marginalized populations</a:t>
            </a:r>
            <a:endParaRPr/>
          </a:p>
        </p:txBody>
      </p:sp>
      <p:sp>
        <p:nvSpPr>
          <p:cNvPr id="123" name="Google Shape;123;p28"/>
          <p:cNvSpPr txBox="1"/>
          <p:nvPr/>
        </p:nvSpPr>
        <p:spPr>
          <a:xfrm>
            <a:off x="669177" y="630508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895349" y="739036"/>
            <a:ext cx="10255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able to answer questions on the Cannabis Tracking System (CTS)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878" y="630508"/>
            <a:ext cx="656777" cy="66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956" y="1342486"/>
            <a:ext cx="654567" cy="64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928" y="2040712"/>
            <a:ext cx="657595" cy="65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014" y="2749622"/>
            <a:ext cx="661509" cy="65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895349" y="1349416"/>
            <a:ext cx="99504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CFIA: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portal that navigates the thousands of search results on commonly asked questions about CFIA regulations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895349" y="2184843"/>
            <a:ext cx="104203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ECCC: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 allows for information about cannabis to flow between departments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8956" y="3455096"/>
            <a:ext cx="655738" cy="6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956" y="4150154"/>
            <a:ext cx="655462" cy="65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2460" y="4823941"/>
            <a:ext cx="651063" cy="65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8956" y="5497728"/>
            <a:ext cx="668659" cy="66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895349" y="3592301"/>
            <a:ext cx="73276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Canada: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Mapping app for infrastructure investments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895349" y="4295419"/>
            <a:ext cx="9053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DND / PSC: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evaluation and feedback on the success of training programs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895349" y="4983132"/>
            <a:ext cx="91869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ISED: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proof of concept for a data portal about Canadian businesses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895349" y="5617517"/>
            <a:ext cx="68403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NRCan: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AI-enabled business intelligence and visualization tool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Practicum project: TBS project week 1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196669" y="966804"/>
            <a:ext cx="16092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Solution?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9" descr="https://lh3.googleusercontent.com/Mxax_wfRhCcV0qL5Z8T_Dqy2jtQnRCHGpnC1NO1sK-aZj6h0Dr47Oyqbu-rk8PxvidG11RfISZSZpfTyU0cRwVFFbsAiGAF8ZdVJfr7XymwcutZpOrkuFMPQwnsqx-Zy3a7MF0-UUlw"/>
          <p:cNvPicPr preferRelativeResize="0"/>
          <p:nvPr/>
        </p:nvPicPr>
        <p:blipFill rotWithShape="1">
          <a:blip r:embed="rId3">
            <a:alphaModFix/>
          </a:blip>
          <a:srcRect l="11732" r="9328"/>
          <a:stretch/>
        </p:blipFill>
        <p:spPr>
          <a:xfrm>
            <a:off x="427878" y="1606795"/>
            <a:ext cx="6979534" cy="429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 descr="https://lh3.googleusercontent.com/3NNMJMcGtc3Jse_bA00_2hgrKxu1NViHY87fsQ1Kt5rtIVn6zesnb_wStiVd_P0Kr9G2Aw0XNPeenGKF9H6EkvS0K6I55I0qvsfj7wSM8SSEyfHXACnKV2MqCOacnRmWyUTgEu7JE3I"/>
          <p:cNvPicPr preferRelativeResize="0"/>
          <p:nvPr/>
        </p:nvPicPr>
        <p:blipFill rotWithShape="1">
          <a:blip r:embed="rId4">
            <a:alphaModFix/>
          </a:blip>
          <a:srcRect t="9264"/>
          <a:stretch/>
        </p:blipFill>
        <p:spPr>
          <a:xfrm>
            <a:off x="7528420" y="781701"/>
            <a:ext cx="4235703" cy="5124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1619178" y="859083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platform that collects, cleanses, and integrates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communications/social media analytics into a single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Practicum project: TBS project week 2</a:t>
            </a:r>
            <a:endParaRPr/>
          </a:p>
        </p:txBody>
      </p:sp>
      <p:sp>
        <p:nvSpPr>
          <p:cNvPr id="153" name="Google Shape;153;p30"/>
          <p:cNvSpPr txBox="1"/>
          <p:nvPr/>
        </p:nvSpPr>
        <p:spPr>
          <a:xfrm>
            <a:off x="-208730" y="519109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0" descr="https://lh3.googleusercontent.com/XNqcCNtXoq0jL0bt6MImDGhs-Zc7XBAtatp5igADObbzPk8GP08VzzO33gBrJT_6SpmCTcVA5OUthwbzvekPfyURh97A1xmxUmsG1fEK2gnI8uC19gL6p6zXe0-FPtwW0zQ-VhNpMA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528" y="1210065"/>
            <a:ext cx="6223664" cy="432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 descr="https://lh4.googleusercontent.com/1z2Z4IZOCpOWVlqF99hKYmGeHtI2uwTGO-qhZLh7L6l5PMzYD24s5NtrEBe9DePWIJeqy6PixJl0xTnMI5-KMRLbmhvdyJmkcFjFO3lBWiMF99fqqLM5AeJhjjPLTsPpOPaMJOFNy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878" y="976240"/>
            <a:ext cx="5150320" cy="504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427878" y="171451"/>
            <a:ext cx="11336245" cy="108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Georgia"/>
              <a:buNone/>
            </a:pPr>
            <a:r>
              <a:rPr lang="en-US"/>
              <a:t>Practicum project: TBS project week 3</a:t>
            </a:r>
            <a:endParaRPr/>
          </a:p>
        </p:txBody>
      </p:sp>
      <p:sp>
        <p:nvSpPr>
          <p:cNvPr id="161" name="Google Shape;161;p31"/>
          <p:cNvSpPr txBox="1"/>
          <p:nvPr/>
        </p:nvSpPr>
        <p:spPr>
          <a:xfrm>
            <a:off x="-208730" y="519109"/>
            <a:ext cx="11002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1" descr="https://lh3.googleusercontent.com/deo4qxJI5098ekySzI2O66mAOXowioFWq8MNC3Gt0q24XowJxhr6visRO0jcAn5oNVWtOrLpyoHM6rztG1n_W8p2rCDlqvSl7YeIV5SL4J-cg80kbFUut2fj6jMT5x3YnjT0EYr0KF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878" y="1227352"/>
            <a:ext cx="5485070" cy="44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 rotWithShape="1">
          <a:blip r:embed="rId4">
            <a:alphaModFix/>
          </a:blip>
          <a:srcRect l="20677" t="11767" r="20476" b="8884"/>
          <a:stretch/>
        </p:blipFill>
        <p:spPr>
          <a:xfrm>
            <a:off x="6203226" y="890767"/>
            <a:ext cx="572181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nada School of Public Service">
  <a:themeElements>
    <a:clrScheme name="Canada School of Public Service">
      <a:dk1>
        <a:srgbClr val="000000"/>
      </a:dk1>
      <a:lt1>
        <a:srgbClr val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1180</Words>
  <Application>Microsoft Office PowerPoint</Application>
  <PresentationFormat>Widescreen</PresentationFormat>
  <Paragraphs>204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Georgia</vt:lpstr>
      <vt:lpstr>Merriweather Sans</vt:lpstr>
      <vt:lpstr>Canada School of Public Service</vt:lpstr>
      <vt:lpstr>CSPS Digital Academy Version 1.0 to 2.0</vt:lpstr>
      <vt:lpstr>Version 1.0: Foundations</vt:lpstr>
      <vt:lpstr>Version 1.0: Premium and Leadership</vt:lpstr>
      <vt:lpstr>Version 1.0: Premium and Leadership</vt:lpstr>
      <vt:lpstr>Version 1.0: Practicum</vt:lpstr>
      <vt:lpstr>Practicum project examples</vt:lpstr>
      <vt:lpstr>Practicum project: TBS project week 1</vt:lpstr>
      <vt:lpstr>Practicum project: TBS project week 2</vt:lpstr>
      <vt:lpstr>Practicum project: TBS project week 3</vt:lpstr>
      <vt:lpstr>Assessment in short</vt:lpstr>
      <vt:lpstr>2.0 Accelerator: building team skills and mindsets</vt:lpstr>
      <vt:lpstr>2.0: for individuals</vt:lpstr>
      <vt:lpstr>PowerPoint Presentation</vt:lpstr>
      <vt:lpstr>Updates: events</vt:lpstr>
      <vt:lpstr>Updates: Digital Fellows </vt:lpstr>
      <vt:lpstr>Next steps</vt:lpstr>
      <vt:lpstr>Annex</vt:lpstr>
      <vt:lpstr>1.0: building individual skills and mindsets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CSPS Digital Academy Version 0.1 to 0.2</dc:title>
  <dc:creator>Tom Camps</dc:creator>
  <cp:lastModifiedBy>Ashley Evans</cp:lastModifiedBy>
  <cp:revision>17</cp:revision>
  <dcterms:created xsi:type="dcterms:W3CDTF">2019-05-29T19:55:25Z</dcterms:created>
  <dcterms:modified xsi:type="dcterms:W3CDTF">2019-07-11T16:13:53Z</dcterms:modified>
</cp:coreProperties>
</file>